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332" r:id="rId2"/>
    <p:sldId id="258" r:id="rId3"/>
    <p:sldId id="321" r:id="rId4"/>
    <p:sldId id="297" r:id="rId5"/>
    <p:sldId id="335" r:id="rId6"/>
    <p:sldId id="322" r:id="rId7"/>
    <p:sldId id="300" r:id="rId8"/>
    <p:sldId id="301" r:id="rId9"/>
    <p:sldId id="308" r:id="rId10"/>
    <p:sldId id="307" r:id="rId11"/>
    <p:sldId id="306" r:id="rId12"/>
    <p:sldId id="309" r:id="rId13"/>
    <p:sldId id="324" r:id="rId14"/>
    <p:sldId id="320" r:id="rId15"/>
    <p:sldId id="333" r:id="rId16"/>
    <p:sldId id="334" r:id="rId17"/>
    <p:sldId id="336" r:id="rId18"/>
    <p:sldId id="311" r:id="rId19"/>
    <p:sldId id="312" r:id="rId20"/>
    <p:sldId id="313" r:id="rId21"/>
    <p:sldId id="314" r:id="rId22"/>
    <p:sldId id="315" r:id="rId23"/>
    <p:sldId id="317" r:id="rId24"/>
    <p:sldId id="318" r:id="rId25"/>
    <p:sldId id="319" r:id="rId26"/>
    <p:sldId id="276" r:id="rId27"/>
    <p:sldId id="327" r:id="rId28"/>
    <p:sldId id="330" r:id="rId29"/>
    <p:sldId id="331" r:id="rId30"/>
    <p:sldId id="338" r:id="rId31"/>
    <p:sldId id="337" r:id="rId32"/>
  </p:sldIdLst>
  <p:sldSz cx="9144000" cy="5143500" type="screen16x9"/>
  <p:notesSz cx="6858000" cy="9144000"/>
  <p:embeddedFontLst>
    <p:embeddedFont>
      <p:font typeface="Advent Pro Light" panose="020B0604020202020204" charset="0"/>
      <p:regular r:id="rId34"/>
      <p:bold r:id="rId35"/>
    </p:embeddedFont>
    <p:embeddedFont>
      <p:font typeface="Anton" panose="020B0604020202020204" charset="0"/>
      <p:regular r:id="rId36"/>
    </p:embeddedFont>
    <p:embeddedFont>
      <p:font typeface="Fira Sans Condensed" panose="020B0604020202020204" charset="0"/>
      <p:regular r:id="rId37"/>
      <p:bold r:id="rId38"/>
      <p:italic r:id="rId39"/>
      <p:boldItalic r:id="rId40"/>
    </p:embeddedFont>
    <p:embeddedFont>
      <p:font typeface="Fira Sans Condensed Light" panose="020B0604020202020204" charset="0"/>
      <p:regular r:id="rId41"/>
      <p:bold r:id="rId42"/>
      <p:italic r:id="rId43"/>
      <p:boldItalic r:id="rId44"/>
    </p:embeddedFont>
    <p:embeddedFont>
      <p:font typeface="Josefin Slab" panose="020B0604020202020204" charset="0"/>
      <p:regular r:id="rId45"/>
      <p:bold r:id="rId46"/>
      <p:italic r:id="rId47"/>
      <p:boldItalic r:id="rId48"/>
    </p:embeddedFont>
    <p:embeddedFont>
      <p:font typeface="Open Sans Semibold" panose="020B0706030804020204" pitchFamily="34" charset="0"/>
      <p:bold r:id="rId49"/>
      <p:boldItalic r:id="rId50"/>
    </p:embeddedFont>
    <p:embeddedFont>
      <p:font typeface="Rajdhani" panose="020B0604020202020204" charset="0"/>
      <p:regular r:id="rId51"/>
      <p:bold r:id="rId52"/>
    </p:embeddedFont>
    <p:embeddedFont>
      <p:font typeface="Segoe UI Historic" panose="020B0502040204020203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578A3E-C752-45A6-9A4B-4A137C153A1C}">
  <a:tblStyle styleId="{CE578A3E-C752-45A6-9A4B-4A137C153A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5" autoAdjust="0"/>
    <p:restoredTop sz="94660"/>
  </p:normalViewPr>
  <p:slideViewPr>
    <p:cSldViewPr>
      <p:cViewPr varScale="1">
        <p:scale>
          <a:sx n="90" d="100"/>
          <a:sy n="90" d="100"/>
        </p:scale>
        <p:origin x="804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1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322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06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406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870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987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92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20988"/>
            <a:ext cx="8393373" cy="769529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1" y="254632"/>
            <a:ext cx="7331993" cy="5431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1" y="120988"/>
            <a:ext cx="1251062" cy="769529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8466729" y="120988"/>
            <a:ext cx="677272" cy="769529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6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79512" y="1406730"/>
            <a:ext cx="4680520" cy="1933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Projet de Fin d’année:</a:t>
            </a:r>
            <a:br>
              <a:rPr lang="fr-FR" sz="28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fr-FR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Rajdhani"/>
              </a:rPr>
              <a:t>Maintenance préventive d’une machine hydraulique par</a:t>
            </a:r>
            <a:br>
              <a:rPr lang="fr-FR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Rajdhani"/>
              </a:rPr>
            </a:br>
            <a:r>
              <a:rPr lang="fr-FR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Rajdhani"/>
              </a:rPr>
              <a:t>Intelligence Artificielle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938638" y="3568969"/>
            <a:ext cx="2448796" cy="1362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Présenté par: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Karboul Olfa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Cherif Olfa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Sakka Nour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Kedissa Ines</a:t>
            </a:r>
            <a:endParaRPr b="1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146560" y="283921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E6D3E6-FCF3-4B00-93AC-49F503C6B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586" y="283921"/>
            <a:ext cx="1135472" cy="11228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8255725" y="0"/>
            <a:ext cx="88827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539991" y="439534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550849" y="3361258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54529" y="754181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1027467" y="3689658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1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303569" y="452421"/>
            <a:ext cx="5724815" cy="1180022"/>
            <a:chOff x="3189316" y="5116467"/>
            <a:chExt cx="2736304" cy="1303085"/>
          </a:xfrm>
        </p:grpSpPr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16467"/>
              <a:ext cx="2736304" cy="35686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K-</a:t>
              </a:r>
              <a:r>
                <a:rPr lang="fr-FR" sz="1500" b="1" dirty="0" err="1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Nearest</a:t>
              </a:r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 Neighbors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33917"/>
              <a:ext cx="2736304" cy="9856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latin typeface="Fira Sans Condensed" panose="020B0604020202020204" charset="0"/>
                </a:rPr>
                <a:t>Le principe est de diviser l’ensemble des données non étiquetées en k clusters et assigner chaque point de données à son plus proche </a:t>
              </a:r>
              <a:r>
                <a:rPr lang="fr-FR" sz="1300" dirty="0" err="1">
                  <a:latin typeface="Fira Sans Condensed" panose="020B0604020202020204" charset="0"/>
                </a:rPr>
                <a:t>centroïde</a:t>
              </a:r>
              <a:r>
                <a:rPr lang="fr-FR" sz="1300" dirty="0">
                  <a:latin typeface="Fira Sans Condensed" panose="020B0604020202020204" charset="0"/>
                </a:rPr>
                <a:t> ensuite calculer la variance et replacer des nouveaux </a:t>
              </a:r>
              <a:r>
                <a:rPr lang="fr-FR" sz="1300" dirty="0" err="1">
                  <a:latin typeface="Fira Sans Condensed" panose="020B0604020202020204" charset="0"/>
                </a:rPr>
                <a:t>centroïdes</a:t>
              </a:r>
              <a:r>
                <a:rPr lang="fr-FR" sz="1300" dirty="0">
                  <a:latin typeface="Fira Sans Condensed" panose="020B0604020202020204" charset="0"/>
                </a:rPr>
                <a:t> à chaque cluster jusqu’à obtenir un modèle prêt</a:t>
              </a:r>
              <a:r>
                <a:rPr lang="fr-FR" sz="900" dirty="0"/>
                <a:t>.</a:t>
              </a:r>
            </a:p>
          </p:txBody>
        </p:sp>
      </p:grpSp>
      <p:pic>
        <p:nvPicPr>
          <p:cNvPr id="22" name="Image 21" descr="k-means-clustering-algorithm-in-machine-learning.png"/>
          <p:cNvPicPr/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94514" y="1588771"/>
            <a:ext cx="4009292" cy="1900646"/>
          </a:xfrm>
          <a:prstGeom prst="rect">
            <a:avLst/>
          </a:prstGeom>
        </p:spPr>
      </p:pic>
      <p:grpSp>
        <p:nvGrpSpPr>
          <p:cNvPr id="3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418150" y="3721583"/>
            <a:ext cx="5724815" cy="1215718"/>
            <a:chOff x="3189316" y="5215199"/>
            <a:chExt cx="2736304" cy="1342504"/>
          </a:xfrm>
        </p:grpSpPr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215199"/>
              <a:ext cx="2736304" cy="356868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Naïve Bayes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572067"/>
              <a:ext cx="2736304" cy="98563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latin typeface="Fira Sans Condensed" panose="020B0604020202020204" charset="0"/>
                </a:rPr>
                <a:t>Consiste à calculer la probabilité d’une hypothèse en prenant en considération des connaissances préalables des données.</a:t>
              </a:r>
            </a:p>
            <a:p>
              <a:pPr algn="just"/>
              <a:r>
                <a:rPr lang="fr-FR" sz="1300" dirty="0">
                  <a:latin typeface="Fira Sans Condensed" panose="020B0604020202020204" charset="0"/>
                </a:rPr>
                <a:t>La formule appliquée est la suivante : </a:t>
              </a:r>
            </a:p>
            <a:p>
              <a:pPr algn="just"/>
              <a:r>
                <a:rPr lang="en-US" sz="1300" dirty="0">
                  <a:latin typeface="Fira Sans Condensed" panose="020B0604020202020204" charset="0"/>
                </a:rPr>
                <a:t>P (A|B) = P (B|A) P (A)/P (B)</a:t>
              </a:r>
              <a:endParaRPr lang="fr-FR" sz="1300" dirty="0">
                <a:latin typeface="Fira Sans Condense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8255725" y="0"/>
            <a:ext cx="88827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421146" y="587165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435413" y="2913926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852328" y="883916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1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852328" y="3242326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41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081096" y="619141"/>
            <a:ext cx="2650029" cy="1756179"/>
            <a:chOff x="3189316" y="5283933"/>
            <a:chExt cx="2736304" cy="589261"/>
          </a:xfrm>
        </p:grpSpPr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283933"/>
              <a:ext cx="2736304" cy="18588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 err="1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Decision</a:t>
              </a:r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 </a:t>
              </a:r>
              <a:r>
                <a:rPr lang="fr-FR" sz="1500" b="1" dirty="0" err="1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tree</a:t>
              </a:r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 classification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39459"/>
              <a:ext cx="2736304" cy="4337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Il consiste à représenter les décisions à l’extrémités des branches (</a:t>
              </a:r>
              <a:r>
                <a:rPr lang="fr-FR" sz="1300" dirty="0" err="1">
                  <a:solidFill>
                    <a:schemeClr val="accent5"/>
                  </a:solidFill>
                  <a:latin typeface="Fira Sans Condensed" panose="020B0604020202020204" charset="0"/>
                </a:rPr>
                <a:t>Leafnode</a:t>
              </a:r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), les </a:t>
              </a:r>
              <a:r>
                <a:rPr lang="fr-FR" sz="1300" dirty="0" err="1">
                  <a:solidFill>
                    <a:schemeClr val="accent5"/>
                  </a:solidFill>
                  <a:latin typeface="Fira Sans Condensed" panose="020B0604020202020204" charset="0"/>
                </a:rPr>
                <a:t>features</a:t>
              </a:r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 du dataset par les nœuds interne de l’arbre, et les règles de décisions par les branches.</a:t>
              </a:r>
            </a:p>
          </p:txBody>
        </p:sp>
      </p:grpSp>
      <p:grpSp>
        <p:nvGrpSpPr>
          <p:cNvPr id="3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166764" y="2795380"/>
            <a:ext cx="2650029" cy="2530928"/>
            <a:chOff x="3161961" y="5175220"/>
            <a:chExt cx="2763659" cy="1965990"/>
          </a:xfrm>
        </p:grpSpPr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61961" y="5175220"/>
              <a:ext cx="2736304" cy="430338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 err="1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Random</a:t>
              </a:r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 Forest </a:t>
              </a:r>
              <a:r>
                <a:rPr lang="fr-FR" sz="1500" b="1" dirty="0" err="1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Algorithm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515489"/>
              <a:ext cx="2736304" cy="162572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Cet algorithme est un ensemble d’arbre de décisions, chacun appartient un élément de la </a:t>
              </a:r>
              <a:r>
                <a:rPr lang="fr-FR" sz="1300" dirty="0" err="1">
                  <a:solidFill>
                    <a:schemeClr val="accent5"/>
                  </a:solidFill>
                  <a:latin typeface="Fira Sans Condensed" panose="020B0604020202020204" charset="0"/>
                </a:rPr>
                <a:t>dataset</a:t>
              </a:r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. Il prend chaque décision de chaque arbre pour distinguer le maximum de vote  et décider la valeur prédite finale.</a:t>
              </a:r>
            </a:p>
          </p:txBody>
        </p:sp>
      </p:grpSp>
      <p:pic>
        <p:nvPicPr>
          <p:cNvPr id="14" name="Image 13" descr="decision-tree-classification-algorithm.png"/>
          <p:cNvPicPr/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13833" y="318757"/>
            <a:ext cx="2761195" cy="2171700"/>
          </a:xfrm>
          <a:prstGeom prst="rect">
            <a:avLst/>
          </a:prstGeom>
        </p:spPr>
      </p:pic>
      <p:pic>
        <p:nvPicPr>
          <p:cNvPr id="23" name="Image 22" descr="random-forest-algorithm.png"/>
          <p:cNvPicPr/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59090" y="2978089"/>
            <a:ext cx="2552997" cy="17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8255725" y="0"/>
            <a:ext cx="88827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828240">
            <a:off x="482117" y="577290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71600" y="905690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41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374450" y="588615"/>
            <a:ext cx="4569310" cy="1265091"/>
            <a:chOff x="3189316" y="5160678"/>
            <a:chExt cx="2736304" cy="1397028"/>
          </a:xfrm>
        </p:grpSpPr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60678"/>
              <a:ext cx="2736304" cy="356868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TPOT classifier 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572070"/>
              <a:ext cx="2736304" cy="98563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latin typeface="Fira Sans Condensed" panose="020B0604020202020204" charset="0"/>
                </a:rPr>
                <a:t>Cet algorithme utilise une méthode basée sur la programmation génétique afin d'indiquer la meilleure suite d'algorithmes à utiliser. Il teste plusieurs possibilités de pipelines pour, à la fin, générer un algorithme optimal à la base de données utilisée. </a:t>
              </a:r>
            </a:p>
          </p:txBody>
        </p:sp>
      </p:grpSp>
      <p:pic>
        <p:nvPicPr>
          <p:cNvPr id="1026" name="Picture 2" descr="TPOT Automated Machine Learning in Python | by Jeff Hale | Towards Data  Science">
            <a:extLst>
              <a:ext uri="{FF2B5EF4-FFF2-40B4-BE49-F238E27FC236}">
                <a16:creationId xmlns:a16="http://schemas.microsoft.com/office/drawing/2014/main" id="{A314A2F5-01D7-4948-942E-F4F0130C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55726"/>
            <a:ext cx="4956400" cy="233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téléchargé.png"/>
          <p:cNvPicPr>
            <a:picLocks noChangeAspect="1"/>
          </p:cNvPicPr>
          <p:nvPr/>
        </p:nvPicPr>
        <p:blipFill>
          <a:blip r:embed="rId2"/>
          <a:srcRect b="37778"/>
          <a:stretch>
            <a:fillRect/>
          </a:stretch>
        </p:blipFill>
        <p:spPr>
          <a:xfrm>
            <a:off x="720100" y="1707654"/>
            <a:ext cx="3230730" cy="2376264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211960" y="1427897"/>
            <a:ext cx="4536504" cy="321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fr-FR" sz="1700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La dataset est l’ensemble de données qui sont répartis sur deux types 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fr-FR" sz="1700" dirty="0">
              <a:solidFill>
                <a:schemeClr val="tx2"/>
              </a:solidFill>
              <a:latin typeface="Fira Sans Condensed" panose="020B0604020202020204" charset="0"/>
              <a:ea typeface="Fira Sans Condensed Light" charset="0"/>
              <a:cs typeface="Fira Sans Condensed Light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fr-FR" sz="1700" u="sng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Targets: </a:t>
            </a:r>
            <a:r>
              <a:rPr lang="fr-FR" sz="1700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les variable dont la machine veut prédire.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fr-FR" sz="1700" u="sng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Features : </a:t>
            </a:r>
            <a:r>
              <a:rPr lang="fr-FR" sz="1700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Les facteurs influençant la valeur du target, et nous notons X avec Y=f(X1,.., </a:t>
            </a:r>
            <a:r>
              <a:rPr lang="fr-FR" sz="1700" dirty="0" err="1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Xn</a:t>
            </a:r>
            <a:r>
              <a:rPr lang="fr-FR" sz="1700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lang="fr-FR" sz="1700" dirty="0">
              <a:solidFill>
                <a:schemeClr val="tx2"/>
              </a:solidFill>
              <a:latin typeface="Fira Sans Condensed" panose="020B0604020202020204" charset="0"/>
              <a:ea typeface="Fira Sans Condensed Light" charset="0"/>
              <a:cs typeface="Fira Sans Condensed Light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fr-FR" sz="1700" dirty="0">
                <a:solidFill>
                  <a:schemeClr val="tx2"/>
                </a:solidFill>
                <a:latin typeface="Fira Sans Condensed" panose="020B0604020202020204" charset="0"/>
                <a:ea typeface="Fira Sans Condensed Light" charset="0"/>
                <a:cs typeface="Fira Sans Condensed Light" charset="0"/>
              </a:rPr>
              <a:t>Dans ce projet nous allons travailler avec une dataset d’une machine hydraulique fournie par le site KAGGLE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fr-FR" sz="1600" dirty="0">
              <a:solidFill>
                <a:schemeClr val="accent4"/>
              </a:solidFill>
              <a:latin typeface="+mn-lt"/>
              <a:ea typeface="Fira Sans Condensed Light" charset="0"/>
              <a:cs typeface="Fira Sans Condensed Light" charset="0"/>
            </a:endParaRPr>
          </a:p>
        </p:txBody>
      </p:sp>
      <p:sp>
        <p:nvSpPr>
          <p:cNvPr id="4" name="Titre 2"/>
          <p:cNvSpPr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</p:spPr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fr-FR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327417" y="555526"/>
            <a:ext cx="532859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Machine Hydraulique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292080" y="987574"/>
            <a:ext cx="22431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5220072" y="1851670"/>
            <a:ext cx="3635876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Machine hydraulique</a:t>
            </a:r>
            <a:endParaRPr sz="5400" dirty="0"/>
          </a:p>
        </p:txBody>
      </p:sp>
      <p:sp>
        <p:nvSpPr>
          <p:cNvPr id="17" name="Rectangle 16"/>
          <p:cNvSpPr/>
          <p:nvPr/>
        </p:nvSpPr>
        <p:spPr>
          <a:xfrm>
            <a:off x="559501" y="499159"/>
            <a:ext cx="41302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tx2"/>
                </a:solidFill>
              </a:rPr>
              <a:t>Les machines hydrauliques permettent le transfert d’énergie entre le dispositif mécanique et le fluide qui les traverse en lui apportant l’énergie nécessaire qui fait augmenter la charge du liquide.</a:t>
            </a:r>
          </a:p>
        </p:txBody>
      </p:sp>
      <p:pic>
        <p:nvPicPr>
          <p:cNvPr id="19" name="Image 18" descr="machine hydrauliq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6" y="2002598"/>
            <a:ext cx="4058217" cy="26292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99">
            <a:extLst>
              <a:ext uri="{FF2B5EF4-FFF2-40B4-BE49-F238E27FC236}">
                <a16:creationId xmlns:a16="http://schemas.microsoft.com/office/drawing/2014/main" id="{B7AA71A0-A70B-4CBD-A413-9F640301B740}"/>
              </a:ext>
            </a:extLst>
          </p:cNvPr>
          <p:cNvSpPr/>
          <p:nvPr/>
        </p:nvSpPr>
        <p:spPr>
          <a:xfrm>
            <a:off x="2900267" y="3611302"/>
            <a:ext cx="864096" cy="849834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5" name="Oval 99">
            <a:extLst>
              <a:ext uri="{FF2B5EF4-FFF2-40B4-BE49-F238E27FC236}">
                <a16:creationId xmlns:a16="http://schemas.microsoft.com/office/drawing/2014/main" id="{CEFFF552-83FE-4D23-956E-4DE22CCDB82C}"/>
              </a:ext>
            </a:extLst>
          </p:cNvPr>
          <p:cNvSpPr/>
          <p:nvPr/>
        </p:nvSpPr>
        <p:spPr>
          <a:xfrm>
            <a:off x="5390000" y="3652904"/>
            <a:ext cx="864096" cy="849834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4" name="Oval 99">
            <a:extLst>
              <a:ext uri="{FF2B5EF4-FFF2-40B4-BE49-F238E27FC236}">
                <a16:creationId xmlns:a16="http://schemas.microsoft.com/office/drawing/2014/main" id="{735AA428-4579-4113-94C9-FA8F45DD0E08}"/>
              </a:ext>
            </a:extLst>
          </p:cNvPr>
          <p:cNvSpPr/>
          <p:nvPr/>
        </p:nvSpPr>
        <p:spPr>
          <a:xfrm>
            <a:off x="5868143" y="2084697"/>
            <a:ext cx="864096" cy="849834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Oval 99">
            <a:extLst>
              <a:ext uri="{FF2B5EF4-FFF2-40B4-BE49-F238E27FC236}">
                <a16:creationId xmlns:a16="http://schemas.microsoft.com/office/drawing/2014/main" id="{E335D18A-A197-45FB-B2D7-1B94767E4A5E}"/>
              </a:ext>
            </a:extLst>
          </p:cNvPr>
          <p:cNvSpPr/>
          <p:nvPr/>
        </p:nvSpPr>
        <p:spPr>
          <a:xfrm>
            <a:off x="2852247" y="728144"/>
            <a:ext cx="864096" cy="849834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6438723" y="796358"/>
            <a:ext cx="2715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000" b="1" dirty="0">
                <a:solidFill>
                  <a:schemeClr val="tx2">
                    <a:lumMod val="90000"/>
                  </a:schemeClr>
                </a:solidFill>
                <a:cs typeface="Arial" pitchFamily="34" charset="0"/>
              </a:rPr>
              <a:t>Contient le fluide hydraulique qui est l’huile qui va être soit aspirée soit refoulée par la pompe</a:t>
            </a:r>
            <a:endParaRPr lang="ko-KR" altLang="en-US" sz="1000" dirty="0">
              <a:solidFill>
                <a:schemeClr val="tx2">
                  <a:lumMod val="90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6679585" y="2078728"/>
            <a:ext cx="2715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 </a:t>
            </a:r>
          </a:p>
          <a:p>
            <a:r>
              <a:rPr lang="fr-FR" altLang="ko-KR" sz="1000" b="1" dirty="0">
                <a:solidFill>
                  <a:schemeClr val="tx2">
                    <a:lumMod val="90000"/>
                  </a:schemeClr>
                </a:solidFill>
                <a:cs typeface="Arial" pitchFamily="34" charset="0"/>
              </a:rPr>
              <a:t>Permet d’assurer  l’application d’une force de pression suffisante sur la tige </a:t>
            </a:r>
            <a:endParaRPr lang="ko-KR" altLang="en-US" sz="1000" dirty="0">
              <a:solidFill>
                <a:schemeClr val="tx2">
                  <a:lumMod val="90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6300192" y="3723878"/>
            <a:ext cx="271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tx2">
                    <a:lumMod val="90000"/>
                  </a:schemeClr>
                </a:solidFill>
              </a:rPr>
              <a:t>Permet d’inverser le sens de déplacement de la tige du vérin d’une façon automatique grâce à ses deux commandes A+ et A-</a:t>
            </a:r>
          </a:p>
        </p:txBody>
      </p:sp>
      <p:sp>
        <p:nvSpPr>
          <p:cNvPr id="25" name="TextBox 97">
            <a:extLst>
              <a:ext uri="{FF2B5EF4-FFF2-40B4-BE49-F238E27FC236}">
                <a16:creationId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-180528" y="2067694"/>
            <a:ext cx="2730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sz="1200" b="1" dirty="0">
              <a:solidFill>
                <a:schemeClr val="accent2"/>
              </a:solidFill>
            </a:endParaRPr>
          </a:p>
          <a:p>
            <a:pPr algn="r"/>
            <a:r>
              <a:rPr lang="fr-FR" altLang="ko-KR" sz="1000" b="1" dirty="0">
                <a:solidFill>
                  <a:schemeClr val="tx2">
                    <a:lumMod val="90000"/>
                  </a:schemeClr>
                </a:solidFill>
                <a:cs typeface="Arial" pitchFamily="34" charset="0"/>
              </a:rPr>
              <a:t>Il est responsable du déplacement du vérin  grâce à la pression que l’huile exerce à l’intérieur du vérin</a:t>
            </a:r>
            <a:endParaRPr lang="ko-KR" altLang="en-US" sz="1000" dirty="0">
              <a:solidFill>
                <a:schemeClr val="tx2">
                  <a:lumMod val="90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181218" y="3836164"/>
            <a:ext cx="273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chemeClr val="tx2">
                    <a:lumMod val="90000"/>
                  </a:schemeClr>
                </a:solidFill>
              </a:rPr>
              <a:t>Fournit la puissance nécessaire pour faire activer la pompe</a:t>
            </a:r>
            <a:r>
              <a:rPr lang="fr-FR" sz="1000" dirty="0"/>
              <a:t> 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5544409" y="666720"/>
            <a:ext cx="864096" cy="849834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2555776" y="2139702"/>
            <a:ext cx="777826" cy="77782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2"/>
              </a:solidFill>
            </a:endParaRPr>
          </a:p>
        </p:txBody>
      </p:sp>
      <p:grpSp>
        <p:nvGrpSpPr>
          <p:cNvPr id="33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3769646" y="1681833"/>
            <a:ext cx="1669479" cy="1669479"/>
            <a:chOff x="3807530" y="2946763"/>
            <a:chExt cx="1512168" cy="1512168"/>
          </a:xfrm>
        </p:grpSpPr>
        <p:sp>
          <p:nvSpPr>
            <p:cNvPr id="34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5">
                <a:lumMod val="90000"/>
                <a:lumOff val="10000"/>
              </a:schemeClr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5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39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</p:cNvCxnSpPr>
          <p:nvPr/>
        </p:nvCxnSpPr>
        <p:spPr>
          <a:xfrm flipH="1" flipV="1">
            <a:off x="5120245" y="3234671"/>
            <a:ext cx="384854" cy="54302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3333602" y="2516573"/>
            <a:ext cx="436044" cy="1204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3907575" y="2211710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cs typeface="Calibri" pitchFamily="34" charset="0"/>
              </a:rPr>
              <a:t>Machine Hydraulique</a:t>
            </a:r>
            <a:endParaRPr lang="ko-KR" altLang="en-US" sz="1400" b="1" dirty="0">
              <a:solidFill>
                <a:schemeClr val="tx2"/>
              </a:solidFill>
              <a:cs typeface="Calibri" pitchFamily="34" charset="0"/>
            </a:endParaRPr>
          </a:p>
        </p:txBody>
      </p:sp>
      <p:sp>
        <p:nvSpPr>
          <p:cNvPr id="52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0" y="861153"/>
            <a:ext cx="287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tx2"/>
                </a:solidFill>
                <a:cs typeface="Arial" pitchFamily="34" charset="0"/>
              </a:rPr>
              <a:t>Elle permet de produire l’énergie hydraulique en aspirant l’huile du réservoir et en le refoulant vers le vérin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627784" y="2355726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b="1" dirty="0">
                <a:solidFill>
                  <a:schemeClr val="accent2"/>
                </a:solidFill>
              </a:rPr>
              <a:t>Vérin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5736" y="820600"/>
            <a:ext cx="931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accent2"/>
                </a:solidFill>
              </a:rPr>
              <a:t>Pompe</a:t>
            </a:r>
          </a:p>
          <a:p>
            <a:pPr algn="ctr"/>
            <a:r>
              <a:rPr lang="fr-FR" sz="1100" b="1" dirty="0">
                <a:solidFill>
                  <a:schemeClr val="accent2"/>
                </a:solidFill>
              </a:rPr>
              <a:t> 1 sens</a:t>
            </a:r>
          </a:p>
          <a:p>
            <a:pPr algn="ctr"/>
            <a:r>
              <a:rPr lang="fr-FR" sz="1100" b="1" dirty="0">
                <a:solidFill>
                  <a:schemeClr val="accent2"/>
                </a:solidFill>
              </a:rPr>
              <a:t> de flux</a:t>
            </a:r>
            <a:r>
              <a:rPr lang="fr-FR" b="1" dirty="0">
                <a:solidFill>
                  <a:schemeClr val="accent2"/>
                </a:solidFill>
              </a:rPr>
              <a:t> </a:t>
            </a:r>
            <a:endParaRPr lang="en-US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574382" y="946242"/>
            <a:ext cx="10081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accent2"/>
                </a:solidFill>
              </a:rPr>
              <a:t>Réservoir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868144" y="2211710"/>
            <a:ext cx="81144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00" b="1" dirty="0">
                <a:solidFill>
                  <a:schemeClr val="accent2"/>
                </a:solidFill>
              </a:rPr>
              <a:t>Limiteur </a:t>
            </a:r>
          </a:p>
          <a:p>
            <a:pPr algn="ctr"/>
            <a:r>
              <a:rPr lang="fr-FR" sz="1100" b="1" dirty="0">
                <a:solidFill>
                  <a:schemeClr val="accent2"/>
                </a:solidFill>
              </a:rPr>
              <a:t>de</a:t>
            </a:r>
          </a:p>
          <a:p>
            <a:pPr algn="ctr"/>
            <a:r>
              <a:rPr lang="fr-FR" sz="1100" b="1" dirty="0">
                <a:solidFill>
                  <a:schemeClr val="accent2"/>
                </a:solidFill>
              </a:rPr>
              <a:t> pression</a:t>
            </a:r>
            <a:endParaRPr lang="fr-FR" sz="1100" dirty="0"/>
          </a:p>
        </p:txBody>
      </p:sp>
      <p:sp>
        <p:nvSpPr>
          <p:cNvPr id="84" name="Rectangle 83"/>
          <p:cNvSpPr/>
          <p:nvPr/>
        </p:nvSpPr>
        <p:spPr>
          <a:xfrm>
            <a:off x="5364088" y="3939902"/>
            <a:ext cx="9845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b="1" dirty="0">
                <a:solidFill>
                  <a:schemeClr val="accent2"/>
                </a:solidFill>
              </a:rPr>
              <a:t>Distributeur</a:t>
            </a:r>
            <a:r>
              <a:rPr lang="fr-FR" sz="1050" b="1" dirty="0"/>
              <a:t> 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935360" y="3902163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Moteur</a:t>
            </a:r>
          </a:p>
        </p:txBody>
      </p:sp>
      <p:cxnSp>
        <p:nvCxnSpPr>
          <p:cNvPr id="47" name="Straight Connector 111">
            <a:extLst>
              <a:ext uri="{FF2B5EF4-FFF2-40B4-BE49-F238E27FC236}">
                <a16:creationId xmlns:a16="http://schemas.microsoft.com/office/drawing/2014/main" id="{463FAEB5-33F3-49A9-A0F0-9F13DBF5DCA9}"/>
              </a:ext>
            </a:extLst>
          </p:cNvPr>
          <p:cNvCxnSpPr>
            <a:cxnSpLocks/>
          </p:cNvCxnSpPr>
          <p:nvPr/>
        </p:nvCxnSpPr>
        <p:spPr>
          <a:xfrm flipH="1" flipV="1">
            <a:off x="3624232" y="1367096"/>
            <a:ext cx="384854" cy="54302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3">
            <a:extLst>
              <a:ext uri="{FF2B5EF4-FFF2-40B4-BE49-F238E27FC236}">
                <a16:creationId xmlns:a16="http://schemas.microsoft.com/office/drawing/2014/main" id="{82DF4AEB-8F5B-4C46-803C-65C0236849A2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3637819" y="3146552"/>
            <a:ext cx="409636" cy="589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13">
            <a:extLst>
              <a:ext uri="{FF2B5EF4-FFF2-40B4-BE49-F238E27FC236}">
                <a16:creationId xmlns:a16="http://schemas.microsoft.com/office/drawing/2014/main" id="{5A040451-8C0B-458A-8608-1FEB167398F9}"/>
              </a:ext>
            </a:extLst>
          </p:cNvPr>
          <p:cNvCxnSpPr>
            <a:cxnSpLocks/>
          </p:cNvCxnSpPr>
          <p:nvPr/>
        </p:nvCxnSpPr>
        <p:spPr>
          <a:xfrm flipH="1">
            <a:off x="5182427" y="1269112"/>
            <a:ext cx="409636" cy="589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09">
            <a:extLst>
              <a:ext uri="{FF2B5EF4-FFF2-40B4-BE49-F238E27FC236}">
                <a16:creationId xmlns:a16="http://schemas.microsoft.com/office/drawing/2014/main" id="{D092A45D-2CEC-418F-937C-D1012CB6FD05}"/>
              </a:ext>
            </a:extLst>
          </p:cNvPr>
          <p:cNvCxnSpPr>
            <a:cxnSpLocks/>
          </p:cNvCxnSpPr>
          <p:nvPr/>
        </p:nvCxnSpPr>
        <p:spPr>
          <a:xfrm flipV="1">
            <a:off x="5420326" y="2479790"/>
            <a:ext cx="436044" cy="1204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59500" y="499159"/>
            <a:ext cx="78289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rPr>
              <a:t>Autres composants de la machine hydraulique:</a:t>
            </a:r>
          </a:p>
          <a:p>
            <a:pPr algn="just"/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Réducteur de débit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: Contrôle la vitesse du déplacement de la tige </a:t>
            </a:r>
          </a:p>
          <a:p>
            <a:pPr marL="285750" indent="-285750" algn="just">
              <a:buFontTx/>
              <a:buChar char="-"/>
            </a:pPr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Filtre au refoulement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: Maintenir l’huile propre pendant le fonctionnement</a:t>
            </a:r>
          </a:p>
          <a:p>
            <a:pPr algn="just"/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Débitmètre:</a:t>
            </a:r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 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Ajuster le débit</a:t>
            </a:r>
          </a:p>
          <a:p>
            <a:pPr algn="just"/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Accumulateur:</a:t>
            </a:r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 F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ournir un débit important de pression lorsqu’il est nécessaire</a:t>
            </a:r>
          </a:p>
          <a:p>
            <a:pPr algn="just"/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Manomètre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: Mesurer la pression</a:t>
            </a:r>
          </a:p>
          <a:p>
            <a:pPr algn="just"/>
            <a:endParaRPr lang="fr-FR" sz="1800" dirty="0">
              <a:solidFill>
                <a:schemeClr val="tx2"/>
              </a:solidFill>
              <a:latin typeface="Fira Sans Condensed" panose="020B0604020202020204" charset="0"/>
            </a:endParaRPr>
          </a:p>
          <a:p>
            <a:pPr algn="just"/>
            <a:r>
              <a:rPr lang="fr-FR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- </a:t>
            </a:r>
            <a:r>
              <a:rPr lang="fr-FR" sz="18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Condensed" panose="020B0604020202020204" charset="0"/>
              </a:rPr>
              <a:t>Vanne</a:t>
            </a:r>
            <a:r>
              <a:rPr lang="fr-FR" sz="1800" dirty="0">
                <a:solidFill>
                  <a:schemeClr val="tx2"/>
                </a:solidFill>
                <a:latin typeface="Fira Sans Condensed" panose="020B0604020202020204" charset="0"/>
              </a:rPr>
              <a:t>: Un élément de sécurité limitant la pression dans une conduite</a:t>
            </a:r>
          </a:p>
        </p:txBody>
      </p:sp>
    </p:spTree>
    <p:extLst>
      <p:ext uri="{BB962C8B-B14F-4D97-AF65-F5344CB8AC3E}">
        <p14:creationId xmlns:p14="http://schemas.microsoft.com/office/powerpoint/2010/main" val="19822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327417" y="555526"/>
            <a:ext cx="532859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Implémentation du projet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292080" y="987574"/>
            <a:ext cx="22431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17902" y="3395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variables “Features”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08" y="2715766"/>
            <a:ext cx="4404316" cy="7014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-      6 capteurs de  pression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-      4 capteurs de température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-      1 capteur de  vibration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-      1 capteur de puissance du moteur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2 capteurs de débit volumique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Un mesurage de la puissance du moteur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Un mesurage de la puissance de refroidissement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Calcul du facteur d’efficience et de l’efficience de refroidissement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475656" y="1563638"/>
            <a:ext cx="2772256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Contexte général</a:t>
            </a:r>
            <a:br>
              <a:rPr lang="fr-FR" dirty="0">
                <a:solidFill>
                  <a:schemeClr val="tx2"/>
                </a:solidFill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La maintenance et l’intelligence artificielle dans le milieu industriel 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6" y="1455263"/>
            <a:ext cx="361494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Etude préliminaire</a:t>
            </a:r>
            <a:endParaRPr lang="ko-KR" altLang="en-US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861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Définir l’apprentissage automatique , ses outils et ses différents algorithmes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339752" y="2859782"/>
            <a:ext cx="4035936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2"/>
                </a:solidFill>
              </a:rPr>
              <a:t>La machine hydraulique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411760" y="3219822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fr-FR" dirty="0"/>
              <a:t>Le fonctionnement de la machine et sa maintenance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084168" y="3003798"/>
            <a:ext cx="279190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solidFill>
                  <a:schemeClr val="tx2"/>
                </a:solidFill>
              </a:rPr>
              <a:t>Implémentation et réalisation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084168" y="3507854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L’implementation du code et l’interface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691680" y="321982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339752" y="307580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17902" y="3395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variables “Targets”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9" y="2559788"/>
            <a:ext cx="4404316" cy="7014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L’état de refroidissement: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3% Proche de la défaillance totale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20% Efficacité réduite 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 100% Efficacité totale</a:t>
            </a:r>
          </a:p>
          <a:p>
            <a:pPr marL="152400" indent="0"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L’état de la vanne: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100 Comportement de commutation optimal 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90 Faible décalage 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 80 Décalage important 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73 Proche de la défaillance totale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0F553D4B-2690-4D7E-A8B1-6B98018AB992}"/>
              </a:ext>
            </a:extLst>
          </p:cNvPr>
          <p:cNvSpPr txBox="1">
            <a:spLocks/>
          </p:cNvSpPr>
          <p:nvPr/>
        </p:nvSpPr>
        <p:spPr>
          <a:xfrm>
            <a:off x="4860032" y="2571750"/>
            <a:ext cx="4404316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La fuite interne de la pompe: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0 Pas de fuite 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1 Faible fuite</a:t>
            </a:r>
          </a:p>
          <a:p>
            <a:pPr marL="495300" indent="-34290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2000" dirty="0"/>
              <a:t> </a:t>
            </a:r>
            <a:r>
              <a:rPr lang="fr-FR" sz="1600" dirty="0"/>
              <a:t>2 Fuite importante </a:t>
            </a:r>
          </a:p>
          <a:p>
            <a:pPr marL="152400" indent="0"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L’accumulateur hydraulique: </a:t>
            </a:r>
          </a:p>
          <a:p>
            <a:pPr marL="4381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130 Pression optimale </a:t>
            </a:r>
          </a:p>
          <a:p>
            <a:pPr marL="4381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 115 Pression légèrement réduite </a:t>
            </a:r>
          </a:p>
          <a:p>
            <a:pPr marL="4381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100 Pression fortement réduite </a:t>
            </a:r>
          </a:p>
          <a:p>
            <a:pPr marL="4381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fr-FR" sz="1600" dirty="0"/>
              <a:t>90 Proche de la défaillance totale</a:t>
            </a:r>
          </a:p>
        </p:txBody>
      </p:sp>
      <p:cxnSp>
        <p:nvCxnSpPr>
          <p:cNvPr id="5" name="Google Shape;177;p30">
            <a:extLst>
              <a:ext uri="{FF2B5EF4-FFF2-40B4-BE49-F238E27FC236}">
                <a16:creationId xmlns:a16="http://schemas.microsoft.com/office/drawing/2014/main" id="{DFE5C47B-5F6D-43C5-AB53-9F1B6F3DD580}"/>
              </a:ext>
            </a:extLst>
          </p:cNvPr>
          <p:cNvCxnSpPr>
            <a:cxnSpLocks/>
          </p:cNvCxnSpPr>
          <p:nvPr/>
        </p:nvCxnSpPr>
        <p:spPr>
          <a:xfrm flipV="1">
            <a:off x="4469902" y="1430511"/>
            <a:ext cx="0" cy="298387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01062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11560" y="5555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dernière variable cible</a:t>
            </a:r>
            <a:endParaRPr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CEA9084-DED8-4525-9A60-54AADD2D0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624" y="2283718"/>
            <a:ext cx="3926196" cy="1008112"/>
          </a:xfrm>
        </p:spPr>
        <p:txBody>
          <a:bodyPr/>
          <a:lstStyle/>
          <a:p>
            <a:r>
              <a:rPr lang="fr-FR" sz="1800" dirty="0"/>
              <a:t>Etat de stabilité du système :</a:t>
            </a:r>
          </a:p>
          <a:p>
            <a:r>
              <a:rPr lang="fr-FR" sz="1800" dirty="0"/>
              <a:t> </a:t>
            </a:r>
          </a:p>
          <a:p>
            <a:pPr marL="152400" indent="0"/>
            <a:r>
              <a:rPr lang="fr-FR" sz="1800" dirty="0"/>
              <a:t>     </a:t>
            </a:r>
            <a:r>
              <a:rPr lang="fr-FR" sz="1800" b="1" dirty="0"/>
              <a:t>0</a:t>
            </a:r>
            <a:r>
              <a:rPr lang="fr-FR" sz="1800" dirty="0"/>
              <a:t>  =&gt; Les conditions sont stables</a:t>
            </a:r>
          </a:p>
          <a:p>
            <a:pPr marL="152400" indent="0"/>
            <a:endParaRPr lang="fr-FR" sz="1800" dirty="0"/>
          </a:p>
          <a:p>
            <a:pPr marL="152400" indent="0" algn="ctr"/>
            <a:r>
              <a:rPr lang="fr-FR" sz="1800" dirty="0"/>
              <a:t>     </a:t>
            </a:r>
            <a:r>
              <a:rPr lang="fr-FR" sz="1800" b="1" dirty="0"/>
              <a:t>1</a:t>
            </a:r>
            <a:r>
              <a:rPr lang="fr-FR" sz="1800" dirty="0"/>
              <a:t>  =&gt; Le système peut présenter des anomalies</a:t>
            </a:r>
          </a:p>
        </p:txBody>
      </p:sp>
      <p:pic>
        <p:nvPicPr>
          <p:cNvPr id="6" name="Google Shape;1794;p47">
            <a:extLst>
              <a:ext uri="{FF2B5EF4-FFF2-40B4-BE49-F238E27FC236}">
                <a16:creationId xmlns:a16="http://schemas.microsoft.com/office/drawing/2014/main" id="{1659F6AB-51AD-4199-B2C0-08CDFB3956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038;p57">
            <a:extLst>
              <a:ext uri="{FF2B5EF4-FFF2-40B4-BE49-F238E27FC236}">
                <a16:creationId xmlns:a16="http://schemas.microsoft.com/office/drawing/2014/main" id="{40735C13-599B-40D3-B7FE-A832AE490065}"/>
              </a:ext>
            </a:extLst>
          </p:cNvPr>
          <p:cNvGrpSpPr/>
          <p:nvPr/>
        </p:nvGrpSpPr>
        <p:grpSpPr>
          <a:xfrm>
            <a:off x="1235930" y="2522143"/>
            <a:ext cx="356196" cy="265631"/>
            <a:chOff x="5216456" y="3725484"/>
            <a:chExt cx="356196" cy="265631"/>
          </a:xfrm>
        </p:grpSpPr>
        <p:sp>
          <p:nvSpPr>
            <p:cNvPr id="8" name="Google Shape;10039;p57">
              <a:extLst>
                <a:ext uri="{FF2B5EF4-FFF2-40B4-BE49-F238E27FC236}">
                  <a16:creationId xmlns:a16="http://schemas.microsoft.com/office/drawing/2014/main" id="{69F6A1C9-5AA8-46F3-9DE8-B120E4DC908E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0040;p57">
              <a:extLst>
                <a:ext uri="{FF2B5EF4-FFF2-40B4-BE49-F238E27FC236}">
                  <a16:creationId xmlns:a16="http://schemas.microsoft.com/office/drawing/2014/main" id="{18251F47-30FD-4807-9CB6-68561D3DF72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oogle Shape;10090;p57">
            <a:extLst>
              <a:ext uri="{FF2B5EF4-FFF2-40B4-BE49-F238E27FC236}">
                <a16:creationId xmlns:a16="http://schemas.microsoft.com/office/drawing/2014/main" id="{C3D97803-EF64-49AD-8DFB-B4446B7460C3}"/>
              </a:ext>
            </a:extLst>
          </p:cNvPr>
          <p:cNvGrpSpPr/>
          <p:nvPr/>
        </p:nvGrpSpPr>
        <p:grpSpPr>
          <a:xfrm>
            <a:off x="1225339" y="2991239"/>
            <a:ext cx="317645" cy="318757"/>
            <a:chOff x="5779408" y="3699191"/>
            <a:chExt cx="317645" cy="318757"/>
          </a:xfrm>
        </p:grpSpPr>
        <p:sp>
          <p:nvSpPr>
            <p:cNvPr id="11" name="Google Shape;10091;p57">
              <a:extLst>
                <a:ext uri="{FF2B5EF4-FFF2-40B4-BE49-F238E27FC236}">
                  <a16:creationId xmlns:a16="http://schemas.microsoft.com/office/drawing/2014/main" id="{908124BD-E70C-4832-87AA-416D06F892DC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092;p57">
              <a:extLst>
                <a:ext uri="{FF2B5EF4-FFF2-40B4-BE49-F238E27FC236}">
                  <a16:creationId xmlns:a16="http://schemas.microsoft.com/office/drawing/2014/main" id="{7E8659B2-68C0-46B7-9469-1220AA23B141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5188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875844" y="304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d’implémentation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638300"/>
            <a:ext cx="4404316" cy="151216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Importation des données: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Fractionnement des données: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D188D-AB6A-494C-B0C7-41BA37F9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638300"/>
            <a:ext cx="7524750" cy="9334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91322DD-61FD-4384-8772-6970ACDD2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3276721"/>
            <a:ext cx="6715125" cy="685800"/>
          </a:xfrm>
          <a:prstGeom prst="rect">
            <a:avLst/>
          </a:prstGeom>
        </p:spPr>
      </p:pic>
      <p:grpSp>
        <p:nvGrpSpPr>
          <p:cNvPr id="2" name="Google Shape;10344;p58">
            <a:extLst>
              <a:ext uri="{FF2B5EF4-FFF2-40B4-BE49-F238E27FC236}">
                <a16:creationId xmlns:a16="http://schemas.microsoft.com/office/drawing/2014/main" id="{6E422764-3976-4A01-B4A2-D824A9339543}"/>
              </a:ext>
            </a:extLst>
          </p:cNvPr>
          <p:cNvGrpSpPr/>
          <p:nvPr/>
        </p:nvGrpSpPr>
        <p:grpSpPr>
          <a:xfrm>
            <a:off x="1691680" y="399054"/>
            <a:ext cx="504056" cy="432730"/>
            <a:chOff x="2567841" y="1994124"/>
            <a:chExt cx="399812" cy="306477"/>
          </a:xfrm>
          <a:solidFill>
            <a:schemeClr val="accent2"/>
          </a:solidFill>
        </p:grpSpPr>
        <p:sp>
          <p:nvSpPr>
            <p:cNvPr id="11" name="Google Shape;10345;p58">
              <a:extLst>
                <a:ext uri="{FF2B5EF4-FFF2-40B4-BE49-F238E27FC236}">
                  <a16:creationId xmlns:a16="http://schemas.microsoft.com/office/drawing/2014/main" id="{928269C9-48B3-4B34-9984-D9ABA11D360E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346;p58">
              <a:extLst>
                <a:ext uri="{FF2B5EF4-FFF2-40B4-BE49-F238E27FC236}">
                  <a16:creationId xmlns:a16="http://schemas.microsoft.com/office/drawing/2014/main" id="{FF1AF5CD-73E4-4C7B-BCCA-366D4ED1C091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347;p58">
              <a:extLst>
                <a:ext uri="{FF2B5EF4-FFF2-40B4-BE49-F238E27FC236}">
                  <a16:creationId xmlns:a16="http://schemas.microsoft.com/office/drawing/2014/main" id="{B9370ED4-8F05-4ABE-95EC-B8847CF90EBF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888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76" y="1767671"/>
            <a:ext cx="4404316" cy="151216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Pré traitement des données: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Entraînement du modèle 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Prédiction: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1FDB2E-F39D-4336-A5EC-C0642DC8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667329"/>
            <a:ext cx="6505575" cy="1581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B53684F-553D-488F-B34C-290B025B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6" y="2698814"/>
            <a:ext cx="6791325" cy="11620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1008D8-F82C-43A7-9AE8-DE17497F1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774" y="4320927"/>
            <a:ext cx="58864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5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875844" y="304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 donne le score le plus élevé?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638300"/>
            <a:ext cx="4404316" cy="151216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Le code: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Le résultat: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</p:txBody>
      </p:sp>
      <p:grpSp>
        <p:nvGrpSpPr>
          <p:cNvPr id="2" name="Google Shape;10348;p58">
            <a:extLst>
              <a:ext uri="{FF2B5EF4-FFF2-40B4-BE49-F238E27FC236}">
                <a16:creationId xmlns:a16="http://schemas.microsoft.com/office/drawing/2014/main" id="{6F3E0793-E97D-468E-8FB6-762C7AE24F69}"/>
              </a:ext>
            </a:extLst>
          </p:cNvPr>
          <p:cNvGrpSpPr/>
          <p:nvPr/>
        </p:nvGrpSpPr>
        <p:grpSpPr>
          <a:xfrm>
            <a:off x="1403648" y="304736"/>
            <a:ext cx="513909" cy="572700"/>
            <a:chOff x="2212084" y="1960358"/>
            <a:chExt cx="324698" cy="372863"/>
          </a:xfrm>
          <a:solidFill>
            <a:schemeClr val="accent2"/>
          </a:solidFill>
        </p:grpSpPr>
        <p:sp>
          <p:nvSpPr>
            <p:cNvPr id="15" name="Google Shape;10349;p58">
              <a:extLst>
                <a:ext uri="{FF2B5EF4-FFF2-40B4-BE49-F238E27FC236}">
                  <a16:creationId xmlns:a16="http://schemas.microsoft.com/office/drawing/2014/main" id="{B766C9DC-7FE8-4B81-89B1-9FFE97FC18D5}"/>
                </a:ext>
              </a:extLst>
            </p:cNvPr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350;p58">
              <a:extLst>
                <a:ext uri="{FF2B5EF4-FFF2-40B4-BE49-F238E27FC236}">
                  <a16:creationId xmlns:a16="http://schemas.microsoft.com/office/drawing/2014/main" id="{7BA234F9-27FE-4720-B8AD-46EEDAE67BC4}"/>
                </a:ext>
              </a:extLst>
            </p:cNvPr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351;p58">
              <a:extLst>
                <a:ext uri="{FF2B5EF4-FFF2-40B4-BE49-F238E27FC236}">
                  <a16:creationId xmlns:a16="http://schemas.microsoft.com/office/drawing/2014/main" id="{EF9FD4F6-1D25-401F-9B21-C1F7B9C469F9}"/>
                </a:ext>
              </a:extLst>
            </p:cNvPr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6F9CBD4-3805-4AB9-AAE1-499A2F9D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680009"/>
            <a:ext cx="8801100" cy="714375"/>
          </a:xfrm>
          <a:prstGeom prst="rect">
            <a:avLst/>
          </a:prstGeom>
        </p:spPr>
      </p:pic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0DFD9DFF-5A26-4FA4-A9B3-AD7BD25DF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" b="-1511"/>
          <a:stretch/>
        </p:blipFill>
        <p:spPr bwMode="auto">
          <a:xfrm>
            <a:off x="2195736" y="3017786"/>
            <a:ext cx="4295775" cy="178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5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875844" y="4839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cross-validate pour la dernière “Target”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EDE4D-EFD8-4119-B0A8-1E6AC4BC1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638300"/>
            <a:ext cx="4404316" cy="151216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Le code: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600" dirty="0"/>
              <a:t>Le résultat: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188C6B-C181-4D5F-9F7F-91BA5341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604"/>
            <a:ext cx="8305800" cy="933450"/>
          </a:xfrm>
          <a:prstGeom prst="rect">
            <a:avLst/>
          </a:prstGeom>
        </p:spPr>
      </p:pic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ACCB78E2-9FA3-452B-B197-71BDE2D5E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319880" y="3150468"/>
            <a:ext cx="6504240" cy="16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3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stème hydraulique 2021-06-18 13-48-21">
            <a:hlinkClick r:id="" action="ppaction://media"/>
            <a:extLst>
              <a:ext uri="{FF2B5EF4-FFF2-40B4-BE49-F238E27FC236}">
                <a16:creationId xmlns:a16="http://schemas.microsoft.com/office/drawing/2014/main" id="{C8DF8E54-72B1-4B8F-A1E4-454A55577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683"/>
            <a:ext cx="9277616" cy="5236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8C842-8D86-4428-B627-77461A24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Assistance vocale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2E1694-01D0-4159-AD1A-BF68C3960268}"/>
              </a:ext>
            </a:extLst>
          </p:cNvPr>
          <p:cNvSpPr txBox="1"/>
          <p:nvPr/>
        </p:nvSpPr>
        <p:spPr>
          <a:xfrm rot="10800000" flipH="1" flipV="1">
            <a:off x="508259" y="2184082"/>
            <a:ext cx="4567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solidFill>
                  <a:schemeClr val="tx2"/>
                </a:solidFill>
                <a:latin typeface="Fira Sans Condensed" panose="020B0604020202020204" charset="0"/>
              </a:rPr>
              <a:t>Pour encore optimiser l’interaction avec l’utilisateur, nous optons, en plus de l’interface graphique, pour un système d’assistance vocale</a:t>
            </a:r>
            <a:r>
              <a:rPr lang="fr-F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60C424-04A1-4D82-A38A-7B5D4FD0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1679994"/>
            <a:ext cx="2736304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1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5263328D-4468-45A6-8C08-61B7C291146D}"/>
              </a:ext>
            </a:extLst>
          </p:cNvPr>
          <p:cNvSpPr/>
          <p:nvPr/>
        </p:nvSpPr>
        <p:spPr>
          <a:xfrm>
            <a:off x="495834" y="3220257"/>
            <a:ext cx="2321469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43848E92-D7ED-42F0-80F4-FE0C0906ECDA}"/>
              </a:ext>
            </a:extLst>
          </p:cNvPr>
          <p:cNvSpPr/>
          <p:nvPr/>
        </p:nvSpPr>
        <p:spPr>
          <a:xfrm>
            <a:off x="1180967" y="4221451"/>
            <a:ext cx="2321469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9BE4CE8-CBFF-4C95-97BD-E963F682A40E}"/>
              </a:ext>
            </a:extLst>
          </p:cNvPr>
          <p:cNvSpPr/>
          <p:nvPr/>
        </p:nvSpPr>
        <p:spPr>
          <a:xfrm>
            <a:off x="5111863" y="4004793"/>
            <a:ext cx="3277635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2319F47-32CD-403E-BCCE-03D2C00AD4FE}"/>
              </a:ext>
            </a:extLst>
          </p:cNvPr>
          <p:cNvSpPr/>
          <p:nvPr/>
        </p:nvSpPr>
        <p:spPr>
          <a:xfrm>
            <a:off x="5796791" y="3156420"/>
            <a:ext cx="2592707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0F804BA4-0DD2-4049-A5DA-0033B3B7D104}"/>
              </a:ext>
            </a:extLst>
          </p:cNvPr>
          <p:cNvSpPr/>
          <p:nvPr/>
        </p:nvSpPr>
        <p:spPr>
          <a:xfrm>
            <a:off x="5942826" y="2038836"/>
            <a:ext cx="2965092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9BEA0FA2-15F8-421E-B962-0844C0C03080}"/>
              </a:ext>
            </a:extLst>
          </p:cNvPr>
          <p:cNvSpPr/>
          <p:nvPr/>
        </p:nvSpPr>
        <p:spPr>
          <a:xfrm>
            <a:off x="5311001" y="1033750"/>
            <a:ext cx="2321469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F44C1A5-4278-481F-8198-A0B1AB4BD791}"/>
              </a:ext>
            </a:extLst>
          </p:cNvPr>
          <p:cNvSpPr/>
          <p:nvPr/>
        </p:nvSpPr>
        <p:spPr>
          <a:xfrm>
            <a:off x="426186" y="2173198"/>
            <a:ext cx="2321469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E6A70BE-1417-47BC-B234-8DD00482AB77}"/>
              </a:ext>
            </a:extLst>
          </p:cNvPr>
          <p:cNvSpPr/>
          <p:nvPr/>
        </p:nvSpPr>
        <p:spPr>
          <a:xfrm>
            <a:off x="815259" y="1342941"/>
            <a:ext cx="2451138" cy="475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3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3419872" y="2067694"/>
            <a:ext cx="1669479" cy="1669479"/>
            <a:chOff x="3807530" y="2946763"/>
            <a:chExt cx="1512168" cy="1512168"/>
          </a:xfrm>
        </p:grpSpPr>
        <p:sp>
          <p:nvSpPr>
            <p:cNvPr id="34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5">
                <a:lumMod val="90000"/>
                <a:lumOff val="10000"/>
              </a:schemeClr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5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36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261594" y="1592511"/>
            <a:ext cx="993018" cy="4751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747656" y="2312184"/>
            <a:ext cx="916706" cy="9860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3419872" y="3492683"/>
            <a:ext cx="244490" cy="7196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endCxn id="35" idx="4"/>
          </p:cNvCxnSpPr>
          <p:nvPr/>
        </p:nvCxnSpPr>
        <p:spPr>
          <a:xfrm flipH="1" flipV="1">
            <a:off x="4254612" y="3737173"/>
            <a:ext cx="834740" cy="4327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endCxn id="35" idx="6"/>
          </p:cNvCxnSpPr>
          <p:nvPr/>
        </p:nvCxnSpPr>
        <p:spPr>
          <a:xfrm flipH="1">
            <a:off x="5089351" y="2334618"/>
            <a:ext cx="795576" cy="5678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endCxn id="35" idx="7"/>
          </p:cNvCxnSpPr>
          <p:nvPr/>
        </p:nvCxnSpPr>
        <p:spPr>
          <a:xfrm flipH="1">
            <a:off x="4844861" y="1484499"/>
            <a:ext cx="447220" cy="82768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3524601" y="2599842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  <a:cs typeface="Calibri" pitchFamily="34" charset="0"/>
              </a:rPr>
              <a:t>Assistance </a:t>
            </a:r>
            <a:r>
              <a:rPr lang="en-US" altLang="ko-KR" b="1" dirty="0" err="1">
                <a:solidFill>
                  <a:schemeClr val="tx2"/>
                </a:solidFill>
                <a:cs typeface="Calibri" pitchFamily="34" charset="0"/>
              </a:rPr>
              <a:t>vocale</a:t>
            </a:r>
            <a:endParaRPr lang="ko-KR" altLang="en-US" sz="1400" b="1" dirty="0">
              <a:solidFill>
                <a:schemeClr val="tx2"/>
              </a:solidFill>
              <a:cs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24431" y="2272289"/>
            <a:ext cx="195438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L’état du refroidissement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31321" y="1439027"/>
            <a:ext cx="254315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L’état de la stabilité du système</a:t>
            </a:r>
            <a:endParaRPr lang="en-US" sz="1300" dirty="0">
              <a:solidFill>
                <a:schemeClr val="accent2"/>
              </a:solidFill>
              <a:latin typeface="Fira Sans Condensed" panose="020B060402020202020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03195" y="4236314"/>
            <a:ext cx="256116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L’état de l’accumulateur hydraulique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487139" y="1142910"/>
            <a:ext cx="19255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L’état des fuites internes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894335" y="2011066"/>
            <a:ext cx="306207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Les dates prochaines maintenances prévus Sur Google </a:t>
            </a:r>
            <a:r>
              <a:rPr lang="fr-FR" sz="1300" b="1" dirty="0" err="1">
                <a:solidFill>
                  <a:schemeClr val="accent2"/>
                </a:solidFill>
                <a:latin typeface="Fira Sans Condensed" panose="020B0604020202020204" charset="0"/>
              </a:rPr>
              <a:t>Calendar</a:t>
            </a:r>
            <a:r>
              <a:rPr lang="fr-FR" sz="1300" b="1" dirty="0">
                <a:latin typeface="Fira Sans Condensed" panose="020B0604020202020204" charset="0"/>
              </a:rPr>
              <a:t> 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68735" y="3322353"/>
            <a:ext cx="14173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L’état de la vanne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0B19C4-AD2E-4F18-BCFC-A7E1D04B16F6}"/>
              </a:ext>
            </a:extLst>
          </p:cNvPr>
          <p:cNvSpPr/>
          <p:nvPr/>
        </p:nvSpPr>
        <p:spPr>
          <a:xfrm>
            <a:off x="5249730" y="4015303"/>
            <a:ext cx="2898098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Renseignements sur la date et le temps actuels</a:t>
            </a:r>
          </a:p>
          <a:p>
            <a:r>
              <a:rPr lang="fr-FR" sz="1050" b="1" dirty="0"/>
              <a:t>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8579DF-F415-4BAF-854E-DE1A4D856767}"/>
              </a:ext>
            </a:extLst>
          </p:cNvPr>
          <p:cNvSpPr/>
          <p:nvPr/>
        </p:nvSpPr>
        <p:spPr>
          <a:xfrm>
            <a:off x="5741273" y="3261883"/>
            <a:ext cx="27895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00" b="1" dirty="0">
                <a:solidFill>
                  <a:schemeClr val="accent2"/>
                </a:solidFill>
                <a:latin typeface="Fira Sans Condensed" panose="020B0604020202020204" charset="0"/>
              </a:rPr>
              <a:t>Recherche d’informations sur le web </a:t>
            </a:r>
            <a:r>
              <a:rPr lang="fr-FR" sz="1300" b="1" dirty="0">
                <a:latin typeface="Fira Sans Condensed" panose="020B0604020202020204" charset="0"/>
              </a:rPr>
              <a:t> 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5A9B6-A85C-41ED-AA63-2F9EA961673F}"/>
              </a:ext>
            </a:extLst>
          </p:cNvPr>
          <p:cNvSpPr txBox="1"/>
          <p:nvPr/>
        </p:nvSpPr>
        <p:spPr>
          <a:xfrm>
            <a:off x="1222514" y="308110"/>
            <a:ext cx="6035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Fira Sans Condensed" panose="020B0604020202020204" charset="0"/>
              </a:rPr>
              <a:t>Nous construisons une application qui entend, comprend et parle en anglais et qui peut offrir les services suivants</a:t>
            </a:r>
            <a:r>
              <a:rPr lang="fr-FR" dirty="0">
                <a:solidFill>
                  <a:schemeClr val="tx2"/>
                </a:solidFill>
              </a:rPr>
              <a:t>:</a:t>
            </a:r>
          </a:p>
        </p:txBody>
      </p:sp>
      <p:cxnSp>
        <p:nvCxnSpPr>
          <p:cNvPr id="47" name="Straight Connector 112">
            <a:extLst>
              <a:ext uri="{FF2B5EF4-FFF2-40B4-BE49-F238E27FC236}">
                <a16:creationId xmlns:a16="http://schemas.microsoft.com/office/drawing/2014/main" id="{1AAD2D82-D166-4963-838D-5B3ED1113A1D}"/>
              </a:ext>
            </a:extLst>
          </p:cNvPr>
          <p:cNvCxnSpPr>
            <a:cxnSpLocks/>
            <a:endCxn id="35" idx="5"/>
          </p:cNvCxnSpPr>
          <p:nvPr/>
        </p:nvCxnSpPr>
        <p:spPr>
          <a:xfrm flipH="1">
            <a:off x="4844861" y="3408077"/>
            <a:ext cx="965570" cy="8460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09">
            <a:extLst>
              <a:ext uri="{FF2B5EF4-FFF2-40B4-BE49-F238E27FC236}">
                <a16:creationId xmlns:a16="http://schemas.microsoft.com/office/drawing/2014/main" id="{08C43155-6A03-4E06-9D76-D955B1803016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817304" y="2902434"/>
            <a:ext cx="602568" cy="5205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81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44;p44">
            <a:extLst>
              <a:ext uri="{FF2B5EF4-FFF2-40B4-BE49-F238E27FC236}">
                <a16:creationId xmlns:a16="http://schemas.microsoft.com/office/drawing/2014/main" id="{751FF3DA-1B1C-444C-95DD-3839519470E0}"/>
              </a:ext>
            </a:extLst>
          </p:cNvPr>
          <p:cNvSpPr txBox="1">
            <a:spLocks/>
          </p:cNvSpPr>
          <p:nvPr/>
        </p:nvSpPr>
        <p:spPr>
          <a:xfrm>
            <a:off x="719999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45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fr-FR" dirty="0"/>
              <a:t>DEMO</a:t>
            </a:r>
          </a:p>
        </p:txBody>
      </p:sp>
      <p:pic>
        <p:nvPicPr>
          <p:cNvPr id="2" name="voice assistant">
            <a:hlinkClick r:id="" action="ppaction://media"/>
            <a:extLst>
              <a:ext uri="{FF2B5EF4-FFF2-40B4-BE49-F238E27FC236}">
                <a16:creationId xmlns:a16="http://schemas.microsoft.com/office/drawing/2014/main" id="{85536F23-6437-47B8-BC56-1632C2937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050" y="771550"/>
            <a:ext cx="7569899" cy="40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468560" y="627534"/>
            <a:ext cx="532859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CONTEXTE GENERALE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292080" y="987574"/>
            <a:ext cx="22431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8C842-8D86-4428-B627-77461A24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1722"/>
            <a:ext cx="7704000" cy="572700"/>
          </a:xfrm>
        </p:spPr>
        <p:txBody>
          <a:bodyPr/>
          <a:lstStyle/>
          <a:p>
            <a:r>
              <a:rPr lang="fr-FR" sz="3600" dirty="0"/>
              <a:t>Comment peut-on implémenter le projet dans une carte?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2E1694-01D0-4159-AD1A-BF68C3960268}"/>
              </a:ext>
            </a:extLst>
          </p:cNvPr>
          <p:cNvSpPr txBox="1"/>
          <p:nvPr/>
        </p:nvSpPr>
        <p:spPr>
          <a:xfrm rot="10800000" flipH="1" flipV="1">
            <a:off x="4716016" y="2266822"/>
            <a:ext cx="36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L’idée est d’implémenter notre programme dans une carte </a:t>
            </a:r>
            <a:r>
              <a:rPr lang="fr-FR" dirty="0">
                <a:solidFill>
                  <a:srgbClr val="E4E6EB"/>
                </a:solidFill>
                <a:latin typeface="Segoe UI Historic" panose="020B0502040204020203" pitchFamily="34" charset="0"/>
              </a:rPr>
              <a:t>R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aspberry. Il est à rappeler que nos capteurs seront des capteurs industrielles c’est-à-dire que leur niveau logique peut être plus </a:t>
            </a:r>
            <a:r>
              <a:rPr lang="fr-FR" dirty="0">
                <a:solidFill>
                  <a:srgbClr val="E4E6EB"/>
                </a:solidFill>
                <a:latin typeface="Segoe UI Historic" panose="020B0502040204020203" pitchFamily="34" charset="0"/>
              </a:rPr>
              <a:t>é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levé que 5V, </a:t>
            </a:r>
          </a:p>
          <a:p>
            <a:pPr algn="just"/>
            <a:r>
              <a:rPr lang="fr-FR" dirty="0">
                <a:solidFill>
                  <a:srgbClr val="E4E6EB"/>
                </a:solidFill>
                <a:latin typeface="Segoe UI Historic" panose="020B0502040204020203" pitchFamily="34" charset="0"/>
              </a:rPr>
              <a:t>=&gt; Nous pouvons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introduire alors un </a:t>
            </a:r>
            <a:r>
              <a:rPr lang="fr-FR" dirty="0">
                <a:solidFill>
                  <a:srgbClr val="E4E6EB"/>
                </a:solidFill>
                <a:latin typeface="Segoe UI Historic" panose="020B0502040204020203" pitchFamily="34" charset="0"/>
              </a:rPr>
              <a:t>L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ogic </a:t>
            </a:r>
            <a:r>
              <a:rPr lang="fr-FR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L</a:t>
            </a:r>
            <a:r>
              <a:rPr lang="fr-FR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evel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fr-FR" dirty="0" err="1">
                <a:solidFill>
                  <a:srgbClr val="E4E6EB"/>
                </a:solidFill>
                <a:latin typeface="Segoe UI Historic" panose="020B0502040204020203" pitchFamily="34" charset="0"/>
              </a:rPr>
              <a:t>S</a:t>
            </a:r>
            <a:r>
              <a:rPr lang="fr-FR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hifter</a:t>
            </a:r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entre les capteurs et la carte pour protéger la carte.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028" name="Picture 4" descr="Raspberry Pi 3 Model B - Carte Raspberry Pi Raspberry sur LDLC">
            <a:extLst>
              <a:ext uri="{FF2B5EF4-FFF2-40B4-BE49-F238E27FC236}">
                <a16:creationId xmlns:a16="http://schemas.microsoft.com/office/drawing/2014/main" id="{B109C820-4CB7-4858-ABA3-5992E412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8" y="1563638"/>
            <a:ext cx="2931790" cy="293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2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8;p46">
            <a:extLst>
              <a:ext uri="{FF2B5EF4-FFF2-40B4-BE49-F238E27FC236}">
                <a16:creationId xmlns:a16="http://schemas.microsoft.com/office/drawing/2014/main" id="{9CC5FB66-E8B1-4B90-AE52-6EEE80993A60}"/>
              </a:ext>
            </a:extLst>
          </p:cNvPr>
          <p:cNvSpPr txBox="1">
            <a:spLocks/>
          </p:cNvSpPr>
          <p:nvPr/>
        </p:nvSpPr>
        <p:spPr>
          <a:xfrm>
            <a:off x="2356537" y="734860"/>
            <a:ext cx="4164016" cy="161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45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fr-FR" sz="4800" dirty="0"/>
              <a:t>Merci pour votre attention</a:t>
            </a:r>
          </a:p>
        </p:txBody>
      </p:sp>
      <p:pic>
        <p:nvPicPr>
          <p:cNvPr id="4" name="Google Shape;1793;p47">
            <a:extLst>
              <a:ext uri="{FF2B5EF4-FFF2-40B4-BE49-F238E27FC236}">
                <a16:creationId xmlns:a16="http://schemas.microsoft.com/office/drawing/2014/main" id="{984A0EF0-1DD1-4132-98F7-A5BF1B94A1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3808" y="257175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4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1635646"/>
            <a:ext cx="2759700" cy="2521084"/>
          </a:xfrm>
        </p:spPr>
        <p:txBody>
          <a:bodyPr/>
          <a:lstStyle/>
          <a:p>
            <a:pPr algn="just"/>
            <a:r>
              <a:rPr lang="en-US" altLang="ko-KR" sz="1600" b="0" dirty="0">
                <a:solidFill>
                  <a:schemeClr val="tx2"/>
                </a:solidFill>
                <a:cs typeface="Arial" pitchFamily="34" charset="0"/>
              </a:rPr>
              <a:t>Pertes financières dues à l’augmentation du nombre de défaillances dans l’indusrie</a:t>
            </a:r>
            <a:br>
              <a:rPr lang="en-US" altLang="ko-KR" sz="1600" b="0" dirty="0">
                <a:solidFill>
                  <a:schemeClr val="tx2"/>
                </a:solidFill>
                <a:cs typeface="Arial" pitchFamily="34" charset="0"/>
              </a:rPr>
            </a:br>
            <a:r>
              <a:rPr lang="fr-FR" altLang="ko-KR" sz="1600" b="0" dirty="0">
                <a:solidFill>
                  <a:schemeClr val="tx2"/>
                </a:solidFill>
                <a:cs typeface="Arial" pitchFamily="34" charset="0"/>
              </a:rPr>
              <a:t>En 2016, selon l’institut IHS, les pertes financières dues aux défaillances informatiques coutent 700milliars de dollars par an aux entreprises</a:t>
            </a:r>
            <a:br>
              <a:rPr lang="fr-FR" altLang="ko-KR" sz="1600" b="0" dirty="0">
                <a:solidFill>
                  <a:schemeClr val="tx2"/>
                </a:solidFill>
                <a:cs typeface="Arial" pitchFamily="34" charset="0"/>
              </a:rPr>
            </a:br>
            <a:r>
              <a:rPr lang="fr-FR" altLang="ko-KR" sz="1600" b="0" dirty="0">
                <a:solidFill>
                  <a:schemeClr val="tx2"/>
                </a:solidFill>
                <a:cs typeface="Arial" pitchFamily="34" charset="0"/>
              </a:rPr>
              <a:t>américaines</a:t>
            </a:r>
            <a:r>
              <a:rPr lang="en-US" altLang="ko-KR" sz="1600" b="0" dirty="0">
                <a:solidFill>
                  <a:schemeClr val="tx2"/>
                </a:solidFill>
                <a:cs typeface="Arial" pitchFamily="34" charset="0"/>
              </a:rPr>
              <a:t>.</a:t>
            </a:r>
            <a:br>
              <a:rPr lang="en-US" altLang="ko-KR" sz="4800" b="0" dirty="0">
                <a:solidFill>
                  <a:schemeClr val="tx2"/>
                </a:solidFill>
                <a:cs typeface="Arial" pitchFamily="34" charset="0"/>
              </a:rPr>
            </a:br>
            <a:endParaRPr lang="fr-FR" b="0" dirty="0">
              <a:solidFill>
                <a:schemeClr val="tx2"/>
              </a:solidFill>
            </a:endParaRPr>
          </a:p>
        </p:txBody>
      </p:sp>
      <p:pic>
        <p:nvPicPr>
          <p:cNvPr id="3" name="Image 2" descr="00016007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904" y="1779662"/>
            <a:ext cx="5077880" cy="2088232"/>
          </a:xfrm>
          <a:prstGeom prst="rect">
            <a:avLst/>
          </a:prstGeom>
        </p:spPr>
      </p:pic>
      <p:sp>
        <p:nvSpPr>
          <p:cNvPr id="5" name="Google Shape;109;p25"/>
          <p:cNvSpPr txBox="1">
            <a:spLocks/>
          </p:cNvSpPr>
          <p:nvPr/>
        </p:nvSpPr>
        <p:spPr>
          <a:xfrm>
            <a:off x="899592" y="700420"/>
            <a:ext cx="34563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tabLst/>
              <a:defRPr/>
            </a:pPr>
            <a:r>
              <a:rPr lang="fr-FR" sz="3000" b="1" noProof="0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Problématique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chemeClr val="lt2"/>
              </a:solidFill>
              <a:effectLst/>
              <a:uLnTx/>
              <a:uFillTx/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076056" y="1563638"/>
            <a:ext cx="406794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dirty="0">
                <a:solidFill>
                  <a:schemeClr val="tx2"/>
                </a:solidFill>
              </a:rPr>
              <a:t>Maintenance 4.0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475656" y="149163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fr-FR" sz="1600" dirty="0"/>
              <a:t>La maintenance 4.0 consiste à la prédiction et la détection des anomalies sur les équipements à l’aide des capteurs intelligents en se basant sur des outils de l’Intelligence Artificielle et l’IoT.</a:t>
            </a:r>
            <a:endParaRPr sz="16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148064" y="228371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9AF650-89B1-4552-A721-31A2D0B73180}"/>
              </a:ext>
            </a:extLst>
          </p:cNvPr>
          <p:cNvSpPr/>
          <p:nvPr/>
        </p:nvSpPr>
        <p:spPr>
          <a:xfrm>
            <a:off x="3187128" y="517729"/>
            <a:ext cx="2614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>
                <a:solidFill>
                  <a:schemeClr val="tx2"/>
                </a:solidFill>
                <a:latin typeface="Rajdhani"/>
                <a:cs typeface="Rajdhani"/>
                <a:sym typeface="Rajdhani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468560" y="627534"/>
            <a:ext cx="532859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Etude préliminaire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292080" y="987574"/>
            <a:ext cx="22431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701169" y="1409500"/>
            <a:ext cx="3277256" cy="227430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Machine Learning</a:t>
            </a:r>
            <a:endParaRPr lang="fr-FR" dirty="0"/>
          </a:p>
        </p:txBody>
      </p:sp>
      <p:cxnSp>
        <p:nvCxnSpPr>
          <p:cNvPr id="4" name="Google Shape;137;p27"/>
          <p:cNvCxnSpPr/>
          <p:nvPr/>
        </p:nvCxnSpPr>
        <p:spPr>
          <a:xfrm>
            <a:off x="5580112" y="216974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051720" y="1563638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C’est une branche de l’intelligence artificielle basée sur des approches mathématique permettant de donner à une machine la capacité d’apprentissage d’une manière autonome et sans la</a:t>
            </a:r>
          </a:p>
          <a:p>
            <a:pPr marL="0" lvl="0" indent="0"/>
            <a:r>
              <a:rPr lang="fr-FR" dirty="0"/>
              <a:t>programmer de façon explicite. </a:t>
            </a:r>
          </a:p>
          <a:p>
            <a:pPr marL="0" lvl="0" indent="0"/>
            <a:r>
              <a:rPr lang="fr-FR" dirty="0"/>
              <a:t>L’objectif est de réaliser un programme qui permet à la machine</a:t>
            </a:r>
          </a:p>
          <a:p>
            <a:pPr marL="0" lvl="0" indent="0"/>
            <a:r>
              <a:rPr lang="fr-FR" dirty="0"/>
              <a:t>d’apprendre à partir des exemples de données sous forme d’une dataset.</a:t>
            </a:r>
          </a:p>
          <a:p>
            <a:pPr marL="0" lvl="0" indent="0"/>
            <a:r>
              <a:rPr lang="fr-FR" dirty="0"/>
              <a:t>.</a:t>
            </a:r>
            <a:endParaRPr dirty="0"/>
          </a:p>
        </p:txBody>
      </p:sp>
      <p:grpSp>
        <p:nvGrpSpPr>
          <p:cNvPr id="6" name="Google Shape;407;p32"/>
          <p:cNvGrpSpPr/>
          <p:nvPr/>
        </p:nvGrpSpPr>
        <p:grpSpPr>
          <a:xfrm>
            <a:off x="467544" y="267494"/>
            <a:ext cx="2210395" cy="2090466"/>
            <a:chOff x="1040275" y="238125"/>
            <a:chExt cx="5538450" cy="5237950"/>
          </a:xfrm>
        </p:grpSpPr>
        <p:sp>
          <p:nvSpPr>
            <p:cNvPr id="7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41337" y="2840158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524549" y="1163229"/>
            <a:ext cx="1292573" cy="1287743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7246" y="244836"/>
            <a:ext cx="7331993" cy="543185"/>
          </a:xfrm>
        </p:spPr>
        <p:txBody>
          <a:bodyPr/>
          <a:lstStyle/>
          <a:p>
            <a:r>
              <a:rPr lang="en-US" sz="3600" dirty="0"/>
              <a:t>Les algorithmes de classification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275936" y="1210559"/>
            <a:ext cx="2392539" cy="1343919"/>
            <a:chOff x="3021621" y="4348557"/>
            <a:chExt cx="2736304" cy="14550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021621" y="4348557"/>
              <a:ext cx="2736304" cy="34989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Logistic regression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021621" y="4687303"/>
              <a:ext cx="2736304" cy="111633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Cet algorithme est utilisé lorsque la valeur de la variable Target doit être classé selon deux états seulement..</a:t>
              </a:r>
            </a:p>
            <a:p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43210" y="1451633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tx2"/>
                </a:solidFill>
                <a:cs typeface="Arial" pitchFamily="34" charset="0"/>
              </a:rPr>
              <a:t>01</a:t>
            </a:r>
            <a:endParaRPr lang="ko-KR" altLang="en-US" sz="4100" b="1" dirty="0">
              <a:solidFill>
                <a:schemeClr val="tx2"/>
              </a:solidFill>
              <a:cs typeface="Arial" pitchFamily="34" charset="0"/>
            </a:endParaRPr>
          </a:p>
        </p:txBody>
      </p:sp>
      <p:grpSp>
        <p:nvGrpSpPr>
          <p:cNvPr id="4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267744" y="2972398"/>
            <a:ext cx="2808106" cy="1752460"/>
            <a:chOff x="3189316" y="5242656"/>
            <a:chExt cx="2747321" cy="14188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242656"/>
              <a:ext cx="2736304" cy="26164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fr-FR" sz="1500" b="1" dirty="0">
                  <a:solidFill>
                    <a:schemeClr val="accent2">
                      <a:lumMod val="75000"/>
                    </a:schemeClr>
                  </a:solidFill>
                  <a:latin typeface="Fira Sans Condensed" panose="020B0604020202020204" charset="0"/>
                </a:rPr>
                <a:t>Support vector machine</a:t>
              </a:r>
              <a:endParaRPr lang="fr-FR" sz="1500" dirty="0">
                <a:solidFill>
                  <a:schemeClr val="accent2">
                    <a:lumMod val="75000"/>
                  </a:schemeClr>
                </a:solidFill>
                <a:latin typeface="Fira Sans Condensed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200333" y="5452954"/>
              <a:ext cx="2736304" cy="120855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just"/>
              <a:r>
                <a:rPr lang="fr-FR" sz="1300" dirty="0">
                  <a:solidFill>
                    <a:schemeClr val="accent5"/>
                  </a:solidFill>
                  <a:latin typeface="Fira Sans Condensed" panose="020B0604020202020204" charset="0"/>
                </a:rPr>
                <a:t>Le principe et d’appliquer l’astuce du noyau qui consiste à séparer les données linéairement selon des classes et  séparer ces classes par une droite qui maximise l’écart entre ces valeurs pour optimiser la capacité de généralisation de l’algorithme.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943210" y="3133980"/>
            <a:ext cx="648072" cy="6309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100" b="1" dirty="0">
                <a:solidFill>
                  <a:schemeClr val="tx2"/>
                </a:solidFill>
                <a:cs typeface="Arial" pitchFamily="34" charset="0"/>
              </a:rPr>
              <a:t>02</a:t>
            </a:r>
            <a:endParaRPr lang="ko-KR" altLang="en-US" sz="4100" b="1" dirty="0">
              <a:solidFill>
                <a:schemeClr val="tx2"/>
              </a:solidFill>
              <a:cs typeface="Arial" pitchFamily="34" charset="0"/>
            </a:endParaRPr>
          </a:p>
        </p:txBody>
      </p:sp>
      <p:pic>
        <p:nvPicPr>
          <p:cNvPr id="26" name="Image 25" descr="600px-Separatrice_lineaire_avec_marges.svg.png"/>
          <p:cNvPicPr/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2007" y="3021725"/>
            <a:ext cx="3157297" cy="1892825"/>
          </a:xfrm>
          <a:prstGeom prst="rect">
            <a:avLst/>
          </a:prstGeom>
        </p:spPr>
      </p:pic>
      <p:pic>
        <p:nvPicPr>
          <p:cNvPr id="15" name="Image 14" descr="hmfile_hash_38a8acae.png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38298" y="1175362"/>
            <a:ext cx="2462492" cy="16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Personnalisé 7">
      <a:dk1>
        <a:srgbClr val="0C343D"/>
      </a:dk1>
      <a:lt1>
        <a:srgbClr val="DADADA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DADADA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1156</Words>
  <Application>Microsoft Office PowerPoint</Application>
  <PresentationFormat>Affichage à l'écran (16:9)</PresentationFormat>
  <Paragraphs>182</Paragraphs>
  <Slides>31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1" baseType="lpstr">
      <vt:lpstr>Arial</vt:lpstr>
      <vt:lpstr>Segoe UI Historic</vt:lpstr>
      <vt:lpstr>Anton</vt:lpstr>
      <vt:lpstr>Open Sans Semibold</vt:lpstr>
      <vt:lpstr>Fira Sans Condensed</vt:lpstr>
      <vt:lpstr>Advent Pro Light</vt:lpstr>
      <vt:lpstr>Rajdhani</vt:lpstr>
      <vt:lpstr>Fira Sans Condensed Light</vt:lpstr>
      <vt:lpstr>Josefin Slab</vt:lpstr>
      <vt:lpstr>Ai Tech Agency by Slidesgo</vt:lpstr>
      <vt:lpstr>Projet de Fin d’année: Maintenance préventive d’une machine hydraulique par Intelligence Artificielle</vt:lpstr>
      <vt:lpstr>Contexte général </vt:lpstr>
      <vt:lpstr>CONTEXTE GENERALE</vt:lpstr>
      <vt:lpstr>Pertes financières dues à l’augmentation du nombre de défaillances dans l’indusrie En 2016, selon l’institut IHS, les pertes financières dues aux défaillances informatiques coutent 700milliars de dollars par an aux entreprises américaines. </vt:lpstr>
      <vt:lpstr>Maintenance 4.0</vt:lpstr>
      <vt:lpstr>Etude préliminaire</vt:lpstr>
      <vt:lpstr>Machine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DATASET </vt:lpstr>
      <vt:lpstr>Machine Hydraulique</vt:lpstr>
      <vt:lpstr>Machine hydraulique</vt:lpstr>
      <vt:lpstr>Présentation PowerPoint</vt:lpstr>
      <vt:lpstr>Présentation PowerPoint</vt:lpstr>
      <vt:lpstr>Implémentation du projet</vt:lpstr>
      <vt:lpstr>Les variables “Features”</vt:lpstr>
      <vt:lpstr>Les variables “Targets”</vt:lpstr>
      <vt:lpstr>La dernière variable cible</vt:lpstr>
      <vt:lpstr>Le code d’implémentation</vt:lpstr>
      <vt:lpstr>Présentation PowerPoint</vt:lpstr>
      <vt:lpstr>Qui donne le score le plus élevé?</vt:lpstr>
      <vt:lpstr>Le cross-validate pour la dernière “Target”</vt:lpstr>
      <vt:lpstr>Présentation PowerPoint</vt:lpstr>
      <vt:lpstr>Assistance vocale</vt:lpstr>
      <vt:lpstr>Présentation PowerPoint</vt:lpstr>
      <vt:lpstr>Présentation PowerPoint</vt:lpstr>
      <vt:lpstr>Comment peut-on implémenter le projet dans une carte?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Fin d’année: Maintenance préventive d’une machine hydraulique par intelligence artificielle</dc:title>
  <dc:creator>Asus</dc:creator>
  <cp:lastModifiedBy>Nour El Houda Sakka</cp:lastModifiedBy>
  <cp:revision>82</cp:revision>
  <dcterms:modified xsi:type="dcterms:W3CDTF">2021-06-19T09:57:21Z</dcterms:modified>
</cp:coreProperties>
</file>